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43" r:id="rId2"/>
    <p:sldId id="344" r:id="rId3"/>
    <p:sldId id="345" r:id="rId4"/>
    <p:sldId id="349" r:id="rId5"/>
    <p:sldId id="348" r:id="rId6"/>
    <p:sldId id="395" r:id="rId7"/>
    <p:sldId id="351" r:id="rId8"/>
    <p:sldId id="278" r:id="rId9"/>
    <p:sldId id="257" r:id="rId10"/>
    <p:sldId id="279" r:id="rId11"/>
    <p:sldId id="259" r:id="rId12"/>
    <p:sldId id="260" r:id="rId13"/>
    <p:sldId id="261" r:id="rId14"/>
    <p:sldId id="263" r:id="rId15"/>
    <p:sldId id="262" r:id="rId16"/>
    <p:sldId id="269" r:id="rId17"/>
    <p:sldId id="270" r:id="rId18"/>
    <p:sldId id="352" r:id="rId19"/>
    <p:sldId id="264" r:id="rId20"/>
    <p:sldId id="272" r:id="rId21"/>
    <p:sldId id="266" r:id="rId22"/>
    <p:sldId id="267" r:id="rId23"/>
    <p:sldId id="353" r:id="rId24"/>
    <p:sldId id="273" r:id="rId25"/>
    <p:sldId id="274" r:id="rId26"/>
    <p:sldId id="275" r:id="rId27"/>
    <p:sldId id="276" r:id="rId28"/>
    <p:sldId id="277" r:id="rId29"/>
    <p:sldId id="283" r:id="rId30"/>
    <p:sldId id="284" r:id="rId31"/>
    <p:sldId id="285" r:id="rId32"/>
    <p:sldId id="354" r:id="rId33"/>
    <p:sldId id="287" r:id="rId34"/>
    <p:sldId id="288" r:id="rId35"/>
    <p:sldId id="289" r:id="rId36"/>
    <p:sldId id="355" r:id="rId37"/>
    <p:sldId id="291" r:id="rId38"/>
    <p:sldId id="292" r:id="rId39"/>
    <p:sldId id="293" r:id="rId40"/>
    <p:sldId id="294" r:id="rId41"/>
    <p:sldId id="295" r:id="rId42"/>
    <p:sldId id="356" r:id="rId43"/>
    <p:sldId id="296" r:id="rId44"/>
    <p:sldId id="297" r:id="rId45"/>
    <p:sldId id="357" r:id="rId46"/>
    <p:sldId id="265" r:id="rId47"/>
    <p:sldId id="298" r:id="rId48"/>
    <p:sldId id="299" r:id="rId49"/>
    <p:sldId id="300" r:id="rId50"/>
    <p:sldId id="358" r:id="rId51"/>
    <p:sldId id="302" r:id="rId52"/>
    <p:sldId id="303" r:id="rId53"/>
    <p:sldId id="304" r:id="rId54"/>
    <p:sldId id="305" r:id="rId55"/>
    <p:sldId id="306" r:id="rId56"/>
    <p:sldId id="392" r:id="rId57"/>
    <p:sldId id="256" r:id="rId58"/>
    <p:sldId id="377" r:id="rId59"/>
    <p:sldId id="378" r:id="rId60"/>
    <p:sldId id="379" r:id="rId61"/>
    <p:sldId id="380" r:id="rId62"/>
    <p:sldId id="381" r:id="rId63"/>
    <p:sldId id="382" r:id="rId64"/>
    <p:sldId id="268" r:id="rId65"/>
    <p:sldId id="383" r:id="rId66"/>
    <p:sldId id="384" r:id="rId67"/>
    <p:sldId id="271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6" r:id="rId76"/>
    <p:sldId id="308" r:id="rId77"/>
    <p:sldId id="309" r:id="rId78"/>
    <p:sldId id="310" r:id="rId79"/>
    <p:sldId id="311" r:id="rId80"/>
    <p:sldId id="312" r:id="rId81"/>
    <p:sldId id="397" r:id="rId82"/>
    <p:sldId id="407" r:id="rId83"/>
    <p:sldId id="408" r:id="rId84"/>
    <p:sldId id="409" r:id="rId85"/>
    <p:sldId id="410" r:id="rId86"/>
    <p:sldId id="280" r:id="rId87"/>
    <p:sldId id="281" r:id="rId88"/>
    <p:sldId id="411" r:id="rId89"/>
    <p:sldId id="398" r:id="rId90"/>
    <p:sldId id="314" r:id="rId91"/>
    <p:sldId id="315" r:id="rId92"/>
    <p:sldId id="316" r:id="rId93"/>
    <p:sldId id="317" r:id="rId94"/>
    <p:sldId id="399" r:id="rId95"/>
    <p:sldId id="319" r:id="rId96"/>
    <p:sldId id="320" r:id="rId97"/>
    <p:sldId id="400" r:id="rId98"/>
    <p:sldId id="321" r:id="rId99"/>
    <p:sldId id="322" r:id="rId100"/>
    <p:sldId id="401" r:id="rId101"/>
    <p:sldId id="323" r:id="rId102"/>
    <p:sldId id="324" r:id="rId103"/>
    <p:sldId id="402" r:id="rId104"/>
    <p:sldId id="325" r:id="rId105"/>
    <p:sldId id="326" r:id="rId106"/>
    <p:sldId id="403" r:id="rId107"/>
    <p:sldId id="404" r:id="rId108"/>
    <p:sldId id="40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CC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60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1_SinewavesOrthogonality\1_DotProductOfVectors\1_dot_calc_manual_crds_separate.py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1_SinewavesOrthogonality\2_PlotsCustomization\exercise.py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1_SinewavesOrthogonality\4_DotProductOfSinusoids\1_DotVsPahseShift_Summary.py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11_SinewavesOrthogonality\1_DotProductOfVectors\2_</a:t>
            </a:r>
            <a:r>
              <a:rPr lang="en-US" dirty="0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 dirty="0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</a:t>
            </a:r>
            <a:r>
              <a:rPr lang="nn-NO" dirty="0"/>
              <a:t>6.1.2_Maping_SymbolToAmpl_Multiple.py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\3_dot_calc_loop_usage.py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2_OrthogonalSinewavesAmplitudeModulation\1_SingleFrequency\2_TwoSineWaves\</a:t>
            </a:r>
            <a:r>
              <a:rPr lang="en-US" dirty="0" err="1"/>
              <a:t>InteractivePresentations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2_OrthogonalSinewavesAmplitudeModulation\1_SingleFrequency\2_TwoSineWaves\2_demodulation.py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2_OrthogonalSinewavesAmplitudeModulation\2_MultipleFrequencies\1_</a:t>
            </a:r>
            <a:r>
              <a:rPr lang="en-US"/>
              <a:t>Orthogonality\dot</a:t>
            </a:r>
            <a:r>
              <a:rPr lang="en-US" dirty="0"/>
              <a:t>_product_vs</a:t>
            </a:r>
            <a:r>
              <a:rPr lang="en-US"/>
              <a:t>_frequency.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2_OrthogonalSinewavesAmplitudeModulation\2_MultipleFrequencies\2_Modulation-Demodulation\1_2Carriers\2_TwoSinevawesPerFrequency\1_DeModulation.py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2_OrthogonalSinewavesAmplitudeModulation\2_MultipleFrequencies\2_Modulation-Demodulation\2_NCarriers\2_TwoSinevawesPerFrequency\2_DeModulation.py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7382-1A95-46D8-BE99-D16F36B46704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C08F-A701-4FE1-AA70-8A687CCF2F17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A4F4-63EC-40DC-BC09-3D63A2142CD5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356-7765-4A48-888B-5F6A13B5025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5EB5-5B31-4C87-B613-35E969ED5FE3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5F60-5F79-4180-8BAC-9DDBD2D82741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2419-2D2A-4C48-A2FB-42D3B4E7BF06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2C80-B6BC-49C9-81A4-F5C453C933FB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3D80-15EF-4DE8-A9E1-1D52CDBFB864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0AC-A223-4136-B10F-3E4400F87900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03D-0D7C-47EB-A03D-8E27CF5DD4AD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038B-DB02-4741-93C4-8BBAD74B3D7B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12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5.png"/><Relationship Id="rId5" Type="http://schemas.openxmlformats.org/officeDocument/2006/relationships/image" Target="../media/image57.png"/><Relationship Id="rId10" Type="http://schemas.openxmlformats.org/officeDocument/2006/relationships/image" Target="../media/image24.png"/><Relationship Id="rId4" Type="http://schemas.openxmlformats.org/officeDocument/2006/relationships/image" Target="../media/image56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7.png"/><Relationship Id="rId7" Type="http://schemas.openxmlformats.org/officeDocument/2006/relationships/image" Target="../media/image7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4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8.png"/><Relationship Id="rId7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26.png"/><Relationship Id="rId5" Type="http://schemas.openxmlformats.org/officeDocument/2006/relationships/image" Target="../media/image90.png"/><Relationship Id="rId10" Type="http://schemas.openxmlformats.org/officeDocument/2006/relationships/image" Target="../media/image25.png"/><Relationship Id="rId4" Type="http://schemas.openxmlformats.org/officeDocument/2006/relationships/image" Target="../media/image89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66775" y="3053448"/>
            <a:ext cx="10791825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rthogonal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requency-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ivision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ultiplexing: s</a:t>
            </a:r>
            <a:r>
              <a:rPr lang="en-US" b="0" dirty="0">
                <a:solidFill>
                  <a:srgbClr val="313131"/>
                </a:solidFill>
                <a:effectLst/>
                <a:latin typeface="-apple-system"/>
              </a:rPr>
              <a:t>tandard modulation format for 5G New Radio)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2292"/>
              </p:ext>
            </p:extLst>
          </p:nvPr>
        </p:nvGraphicFramePr>
        <p:xfrm>
          <a:off x="428445" y="5359385"/>
          <a:ext cx="9691298" cy="736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(-1*1)+(-1*-1)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(-1*-1)+(1*-1)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(-2*-2)+(2*-2)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23096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276056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composed </a:t>
            </a:r>
            <a:r>
              <a:rPr lang="en-US" sz="1800" dirty="0"/>
              <a:t>of </a:t>
            </a:r>
            <a:r>
              <a:rPr lang="en-US" sz="1800" b="1" dirty="0"/>
              <a:t>N</a:t>
            </a:r>
            <a:r>
              <a:rPr lang="en-US" sz="1800" dirty="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dirty="0"/>
              <a:t>N amplitude modulated sinusoids of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649F-FBBF-4E1D-BFD4-8FEAAC4A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0" y="1566862"/>
            <a:ext cx="4616888" cy="4095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</a:t>
            </a:r>
            <a:r>
              <a:rPr lang="en-US" sz="1800" b="1" dirty="0"/>
              <a:t>quadrature</a:t>
            </a:r>
            <a:r>
              <a:rPr lang="en-US" sz="1800" dirty="0"/>
              <a:t> </a:t>
            </a:r>
            <a:r>
              <a:rPr lang="en-US" sz="1800" b="1" dirty="0"/>
              <a:t>modulation</a:t>
            </a:r>
            <a:r>
              <a:rPr lang="en-US" sz="1800" dirty="0"/>
              <a:t> of</a:t>
            </a:r>
            <a:r>
              <a:rPr lang="en-US" dirty="0"/>
              <a:t> </a:t>
            </a:r>
            <a:r>
              <a:rPr lang="en-US" sz="1800" b="1" dirty="0"/>
              <a:t>N</a:t>
            </a:r>
            <a:r>
              <a:rPr lang="en-US" sz="1800" dirty="0"/>
              <a:t>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b="1" dirty="0"/>
              <a:t>N quadrature modulated </a:t>
            </a:r>
            <a:r>
              <a:rPr lang="en-US" sz="1800" dirty="0"/>
              <a:t>frequencies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rgbClr val="FF0000"/>
                </a:solidFill>
              </a:rPr>
              <a:t>FFT - </a:t>
            </a:r>
            <a:r>
              <a:rPr lang="en-US" sz="1700" dirty="0" err="1">
                <a:solidFill>
                  <a:srgbClr val="FF0000"/>
                </a:solidFill>
              </a:rPr>
              <a:t>iFFT</a:t>
            </a:r>
            <a:endParaRPr lang="en-US" sz="17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18F4-4F03-487B-8C20-A31C515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- </a:t>
            </a:r>
            <a:r>
              <a:rPr lang="en-US" dirty="0" err="1"/>
              <a:t>iFFT</a:t>
            </a:r>
            <a:r>
              <a:rPr lang="en-US" dirty="0"/>
              <a:t> placeholder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EC7A-6DDF-4AC9-86C3-2C8B94C5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637113" y="879889"/>
            <a:ext cx="5310472" cy="18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+ 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26856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2B717-EBF8-4508-92BC-CE71ECA07297}"/>
              </a:ext>
            </a:extLst>
          </p:cNvPr>
          <p:cNvSpPr txBox="1"/>
          <p:nvPr/>
        </p:nvSpPr>
        <p:spPr>
          <a:xfrm>
            <a:off x="9814511" y="2532136"/>
            <a:ext cx="21330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 more concise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549606" y="879889"/>
            <a:ext cx="5397979" cy="1274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[ 1, 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 +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60648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correct values.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711351" y="839284"/>
            <a:ext cx="4960188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[-1,-2]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(green)):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0,..len(green)-1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 * blue[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18701"/>
              </p:ext>
            </p:extLst>
          </p:nvPr>
        </p:nvGraphicFramePr>
        <p:xfrm>
          <a:off x="2406770" y="5063293"/>
          <a:ext cx="6076233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9568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98055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5116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9" y="3161133"/>
            <a:ext cx="3076949" cy="1752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79" y="3128614"/>
            <a:ext cx="2521046" cy="1752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1999353" y="5830940"/>
            <a:ext cx="68910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44651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CFF79-9BDD-46A0-9908-B82E3AFD6178}"/>
              </a:ext>
            </a:extLst>
          </p:cNvPr>
          <p:cNvSpPr txBox="1"/>
          <p:nvPr/>
        </p:nvSpPr>
        <p:spPr>
          <a:xfrm>
            <a:off x="5943599" y="839284"/>
            <a:ext cx="5911971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import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lib. and give it “np” 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 #(for exa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mple)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lue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call dot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from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0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green and red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green vector is fixed at [0,1] and rotates blue vector.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blipFill>
                <a:blip r:embed="rId3"/>
                <a:stretch>
                  <a:fillRect l="-417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D08C35-3C42-4661-A2FD-DB5E6E3530FD}"/>
              </a:ext>
            </a:extLst>
          </p:cNvPr>
          <p:cNvSpPr txBox="1"/>
          <p:nvPr/>
        </p:nvSpPr>
        <p:spPr>
          <a:xfrm>
            <a:off x="528761" y="2085929"/>
            <a:ext cx="4718648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generating values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rom 5 to 110 with step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range(5,110,7):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yes, 110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scaling above values to (0,1) range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“:", (i-5)/(110-5))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#3 using f-strings to control “numbers format”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f’{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:03d}: {(i-5)/(110-5)):+0.3f}’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#4 rotate vector by 45 deg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lib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b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vector = [0,1]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(vector,45)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1A24-F50D-4C4B-8E6A-F5A81698ECF8}"/>
              </a:ext>
            </a:extLst>
          </p:cNvPr>
          <p:cNvSpPr txBox="1"/>
          <p:nvPr/>
        </p:nvSpPr>
        <p:spPr>
          <a:xfrm>
            <a:off x="8493960" y="1316353"/>
            <a:ext cx="1436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000: +1.000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010: +0.985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020: +0.940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360: +1.000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864A3-436C-4E98-B902-127BE553BAAB}"/>
              </a:ext>
            </a:extLst>
          </p:cNvPr>
          <p:cNvSpPr txBox="1"/>
          <p:nvPr/>
        </p:nvSpPr>
        <p:spPr>
          <a:xfrm>
            <a:off x="8493960" y="949633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428445" y="1716597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E4BA4-58BC-4A4B-AF58-CAD8B3B5CDB0}"/>
              </a:ext>
            </a:extLst>
          </p:cNvPr>
          <p:cNvSpPr txBox="1"/>
          <p:nvPr/>
        </p:nvSpPr>
        <p:spPr>
          <a:xfrm>
            <a:off x="928412" y="2195606"/>
            <a:ext cx="3315946" cy="2065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drawing plot with matplotlib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 6, 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[1,9,36,49]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w, '-p')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('V')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('W')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7" y="4452286"/>
            <a:ext cx="3459359" cy="2383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54A89-9EFF-407B-A62D-235A347BBBBB}"/>
              </a:ext>
            </a:extLst>
          </p:cNvPr>
          <p:cNvSpPr txBox="1"/>
          <p:nvPr/>
        </p:nvSpPr>
        <p:spPr>
          <a:xfrm>
            <a:off x="4639494" y="2222795"/>
            <a:ext cx="3518197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generate “w” list from “v” list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[1,3,6,7]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v: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print(w)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9C8FE2-C2E4-496B-AA4B-92EFF91E619A}"/>
              </a:ext>
            </a:extLst>
          </p:cNvPr>
          <p:cNvSpPr txBox="1"/>
          <p:nvPr/>
        </p:nvSpPr>
        <p:spPr>
          <a:xfrm>
            <a:off x="8552827" y="2195606"/>
            <a:ext cx="3015196" cy="4041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complete task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[0, 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angle in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range(0,370,10):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.append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angle)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dot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np.dot(v,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dot_list.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(dot)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,dot_list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(“Angle”)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(“Dot”)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928412" y="1887829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321C76-D011-4244-9CAA-D0E839A0A42C}"/>
              </a:ext>
            </a:extLst>
          </p:cNvPr>
          <p:cNvGrpSpPr/>
          <p:nvPr/>
        </p:nvGrpSpPr>
        <p:grpSpPr>
          <a:xfrm>
            <a:off x="3002637" y="828160"/>
            <a:ext cx="4660150" cy="1000392"/>
            <a:chOff x="3002637" y="828160"/>
            <a:chExt cx="4660150" cy="10003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F3ACB5-ACBE-4021-B773-21724D9229C0}"/>
                </a:ext>
              </a:extLst>
            </p:cNvPr>
            <p:cNvGrpSpPr/>
            <p:nvPr/>
          </p:nvGrpSpPr>
          <p:grpSpPr>
            <a:xfrm>
              <a:off x="3002637" y="828160"/>
              <a:ext cx="4660150" cy="1000392"/>
              <a:chOff x="3828242" y="706187"/>
              <a:chExt cx="4660150" cy="10003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3828242" y="993428"/>
                <a:ext cx="3305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“Replace” printing with plotting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88D8DAE-EE38-4273-9C5A-5FF580F38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235" y="841731"/>
                <a:ext cx="0" cy="695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C3E018-BDBC-4A73-B7C3-CB10D28D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4211" y="1395331"/>
                <a:ext cx="11041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C6A180-BF99-4888-981A-2D27ED4EAAE7}"/>
                  </a:ext>
                </a:extLst>
              </p:cNvPr>
              <p:cNvSpPr txBox="1"/>
              <p:nvPr/>
            </p:nvSpPr>
            <p:spPr>
              <a:xfrm rot="16200000">
                <a:off x="6965996" y="881482"/>
                <a:ext cx="689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dot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FC3140-4CB0-4C99-9F4E-9BDAA9E4EA66}"/>
                  </a:ext>
                </a:extLst>
              </p:cNvPr>
              <p:cNvSpPr txBox="1"/>
              <p:nvPr/>
            </p:nvSpPr>
            <p:spPr>
              <a:xfrm>
                <a:off x="7606260" y="1368025"/>
                <a:ext cx="7681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angle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756400" y="1229172"/>
              <a:ext cx="822960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8403080" y="1887828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8_dot_calc_angle_range_plot_student.py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4572715" y="189970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7_list_example_student.py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5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C6B01-7C97-489E-A814-7E2D2AEBE367}"/>
              </a:ext>
            </a:extLst>
          </p:cNvPr>
          <p:cNvGrpSpPr/>
          <p:nvPr/>
        </p:nvGrpSpPr>
        <p:grpSpPr>
          <a:xfrm>
            <a:off x="838603" y="1409516"/>
            <a:ext cx="10801380" cy="3092318"/>
            <a:chOff x="870159" y="2265229"/>
            <a:chExt cx="10801380" cy="3092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032767-B8E5-4FED-B85E-BE445CE2D08F}"/>
                </a:ext>
              </a:extLst>
            </p:cNvPr>
            <p:cNvGrpSpPr/>
            <p:nvPr/>
          </p:nvGrpSpPr>
          <p:grpSpPr>
            <a:xfrm>
              <a:off x="870159" y="2265229"/>
              <a:ext cx="10801380" cy="3092318"/>
              <a:chOff x="887411" y="1342205"/>
              <a:chExt cx="10801380" cy="30923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788C3D-2B38-434E-9D55-587E976FC760}"/>
                  </a:ext>
                </a:extLst>
              </p:cNvPr>
              <p:cNvGrpSpPr/>
              <p:nvPr/>
            </p:nvGrpSpPr>
            <p:grpSpPr>
              <a:xfrm>
                <a:off x="902382" y="1342205"/>
                <a:ext cx="9861203" cy="1249008"/>
                <a:chOff x="902382" y="1342205"/>
                <a:chExt cx="9861203" cy="1249008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1C6689F-7C81-4E02-B914-2104F544E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7808"/>
                <a:stretch/>
              </p:blipFill>
              <p:spPr>
                <a:xfrm>
                  <a:off x="902382" y="1526871"/>
                  <a:ext cx="1064487" cy="87493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06F3314-F936-44D2-A47E-807E73BA2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0229" y="1510053"/>
                  <a:ext cx="1081159" cy="108116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0F06362-963E-4961-B500-74DEE580F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0715" y="1507835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4C7FE77-D875-49A2-B461-846CB358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201" y="1507834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72F80C2-79F9-4E4E-8F5A-B3AE87A01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6327" y="1497589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AF76C338-5942-472A-BD72-FE392AC36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81453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718BADBE-891F-4E96-AFD4-15B0BBC4F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1939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3BDE6422-51DD-43DF-BC20-E57EB51DE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82425" y="1497588"/>
                  <a:ext cx="1081160" cy="108116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CA7931B-039C-40ED-A319-47A20C0D30A9}"/>
                    </a:ext>
                  </a:extLst>
                </p:cNvPr>
                <p:cNvSpPr txBox="1"/>
                <p:nvPr/>
              </p:nvSpPr>
              <p:spPr>
                <a:xfrm>
                  <a:off x="1744160" y="1668827"/>
                  <a:ext cx="2728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461F71A-61E6-4313-8C92-F19387FE7020}"/>
                    </a:ext>
                  </a:extLst>
                </p:cNvPr>
                <p:cNvSpPr txBox="1"/>
                <p:nvPr/>
              </p:nvSpPr>
              <p:spPr>
                <a:xfrm>
                  <a:off x="1428415" y="1342205"/>
                  <a:ext cx="277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y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DB4BC2-B307-4FF8-BCE6-935A617CE8DF}"/>
                  </a:ext>
                </a:extLst>
              </p:cNvPr>
              <p:cNvGrpSpPr/>
              <p:nvPr/>
            </p:nvGrpSpPr>
            <p:grpSpPr>
              <a:xfrm>
                <a:off x="887411" y="2900825"/>
                <a:ext cx="10801380" cy="1533698"/>
                <a:chOff x="887411" y="2900825"/>
                <a:chExt cx="10801380" cy="1533698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E2714AF-E907-415A-8A76-A1F8DC08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411" y="2914738"/>
                  <a:ext cx="1097828" cy="151879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1357FF85-FE60-46EB-9E62-C13303888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44705"/>
                <a:stretch/>
              </p:blipFill>
              <p:spPr>
                <a:xfrm>
                  <a:off x="2050232" y="2914741"/>
                  <a:ext cx="1097826" cy="839814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DEABE02-A43D-4548-A6CF-EE5D88599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44705"/>
                <a:stretch/>
              </p:blipFill>
              <p:spPr>
                <a:xfrm>
                  <a:off x="3347213" y="2914739"/>
                  <a:ext cx="1097825" cy="839815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3832B29-8700-4868-8CA3-8C2765692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3997" y="2905485"/>
                  <a:ext cx="1097823" cy="1518793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698BC2A7-4C68-45EE-A0A4-D5DFACECE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7731" y="2915733"/>
                  <a:ext cx="1097821" cy="151879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5041350-CD05-4362-AFEA-86F219C64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511" y="2915337"/>
                  <a:ext cx="1097818" cy="151878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0CA19147-BCA5-4074-ACA5-D3E897189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1288" y="2915338"/>
                  <a:ext cx="1097817" cy="1518784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10EA7C1-1BC7-488F-8D71-F78BF9E59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45020" y="2905485"/>
                  <a:ext cx="1097816" cy="151878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860A94-6B09-40D7-B5A2-CD795893E852}"/>
                    </a:ext>
                  </a:extLst>
                </p:cNvPr>
                <p:cNvSpPr txBox="1"/>
                <p:nvPr/>
              </p:nvSpPr>
              <p:spPr>
                <a:xfrm>
                  <a:off x="10934990" y="2900825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E8E8F50-F38D-4361-BC3A-57B8D7658B6D}"/>
                    </a:ext>
                  </a:extLst>
                </p:cNvPr>
                <p:cNvCxnSpPr/>
                <p:nvPr/>
              </p:nvCxnSpPr>
              <p:spPr>
                <a:xfrm>
                  <a:off x="1043796" y="3106479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F903C0E-9391-459A-AFFE-780E748FD1D4}"/>
                    </a:ext>
                  </a:extLst>
                </p:cNvPr>
                <p:cNvCxnSpPr/>
                <p:nvPr/>
              </p:nvCxnSpPr>
              <p:spPr>
                <a:xfrm>
                  <a:off x="1049551" y="3276131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53737EA-6B68-47B8-A20E-4630E1761506}"/>
                    </a:ext>
                  </a:extLst>
                </p:cNvPr>
                <p:cNvSpPr txBox="1"/>
                <p:nvPr/>
              </p:nvSpPr>
              <p:spPr>
                <a:xfrm>
                  <a:off x="10934990" y="3090151"/>
                  <a:ext cx="73971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0.707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12E66C5-E4B0-4E1D-8652-B12CDC01E239}"/>
                    </a:ext>
                  </a:extLst>
                </p:cNvPr>
                <p:cNvCxnSpPr/>
                <p:nvPr/>
              </p:nvCxnSpPr>
              <p:spPr>
                <a:xfrm>
                  <a:off x="1123966" y="4066886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0D1F9A7-A9AD-4695-AAB4-CD6D9ED21E94}"/>
                    </a:ext>
                  </a:extLst>
                </p:cNvPr>
                <p:cNvCxnSpPr/>
                <p:nvPr/>
              </p:nvCxnSpPr>
              <p:spPr>
                <a:xfrm>
                  <a:off x="1121087" y="4236538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711E7C-13FD-43DB-B16B-C7968212D790}"/>
                    </a:ext>
                  </a:extLst>
                </p:cNvPr>
                <p:cNvSpPr txBox="1"/>
                <p:nvPr/>
              </p:nvSpPr>
              <p:spPr>
                <a:xfrm>
                  <a:off x="10809318" y="3841328"/>
                  <a:ext cx="87947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- 0.707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A90810-C6A8-4EFB-A5AE-B0CE7C8E28FE}"/>
                    </a:ext>
                  </a:extLst>
                </p:cNvPr>
                <p:cNvSpPr txBox="1"/>
                <p:nvPr/>
              </p:nvSpPr>
              <p:spPr>
                <a:xfrm>
                  <a:off x="10813386" y="4052162"/>
                  <a:ext cx="3978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- 1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B13206-BF70-4845-B4A7-31399A5EB05B}"/>
                </a:ext>
              </a:extLst>
            </p:cNvPr>
            <p:cNvSpPr txBox="1"/>
            <p:nvPr/>
          </p:nvSpPr>
          <p:spPr>
            <a:xfrm>
              <a:off x="1082594" y="23490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2867E-45C9-4B0B-9723-B9C4BCD39D07}"/>
                </a:ext>
              </a:extLst>
            </p:cNvPr>
            <p:cNvSpPr txBox="1"/>
            <p:nvPr/>
          </p:nvSpPr>
          <p:spPr>
            <a:xfrm>
              <a:off x="1599254" y="29041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 can be presented on a single axis as a list of values (coordinates)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536533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937900" y="2716641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0B8D1-51F3-4F12-B00D-722FC2603704}"/>
              </a:ext>
            </a:extLst>
          </p:cNvPr>
          <p:cNvSpPr txBox="1"/>
          <p:nvPr/>
        </p:nvSpPr>
        <p:spPr>
          <a:xfrm>
            <a:off x="2455565" y="2468847"/>
            <a:ext cx="681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"Preach the Gospel at all times; use </a:t>
            </a:r>
            <a:r>
              <a:rPr lang="en-US" u="sng" dirty="0"/>
              <a:t>words when necessary</a:t>
            </a:r>
            <a:r>
              <a:rPr lang="en-US" dirty="0"/>
              <a:t>.“ </a:t>
            </a:r>
            <a:r>
              <a:rPr lang="en-US" b="1" dirty="0"/>
              <a:t>St. Francis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“Talk is cheap. Show me </a:t>
            </a:r>
            <a:r>
              <a:rPr lang="en-US" u="sng" dirty="0"/>
              <a:t>the code</a:t>
            </a:r>
            <a:r>
              <a:rPr lang="en-US" dirty="0"/>
              <a:t>.”  </a:t>
            </a:r>
            <a:r>
              <a:rPr lang="en-US" b="1" dirty="0"/>
              <a:t>Linus Torvalds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u="sng" dirty="0"/>
              <a:t>Simplicity</a:t>
            </a:r>
            <a:r>
              <a:rPr lang="en-US" dirty="0"/>
              <a:t> is the ultimate sophistication.” </a:t>
            </a:r>
            <a:r>
              <a:rPr lang="en-US" b="1" dirty="0"/>
              <a:t>Steve Jobs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00DEA-70C8-49B2-8FB4-B12B6868B856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99EB7-35E3-49AC-B462-454054F5D6B2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Inspirations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A17B8D-7303-40FA-A542-4FF0D8DF3C77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3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653585" y="1001742"/>
            <a:ext cx="1110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Python (REPL o script) to find orthogonal and antiparallel vectors for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vectors</a:t>
            </a:r>
          </a:p>
        </p:txBody>
      </p: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42493"/>
              </p:ext>
            </p:extLst>
          </p:nvPr>
        </p:nvGraphicFramePr>
        <p:xfrm>
          <a:off x="706901" y="4856732"/>
          <a:ext cx="5733405" cy="132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Given vectors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Antiparallel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E2714AF-E907-415A-8A76-A1F8DC08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06"/>
          <a:stretch/>
        </p:blipFill>
        <p:spPr>
          <a:xfrm>
            <a:off x="3360600" y="2039493"/>
            <a:ext cx="1097828" cy="8398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57FF85-FE60-46EB-9E62-C13303888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05"/>
          <a:stretch/>
        </p:blipFill>
        <p:spPr>
          <a:xfrm>
            <a:off x="4752021" y="2039495"/>
            <a:ext cx="1097826" cy="8398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EABE02-A43D-4548-A6CF-EE5D88599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05"/>
          <a:stretch/>
        </p:blipFill>
        <p:spPr>
          <a:xfrm>
            <a:off x="2005954" y="2039492"/>
            <a:ext cx="1097825" cy="8398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832B29-8700-4868-8CA3-8C2765692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6" y="2030238"/>
            <a:ext cx="1097823" cy="15187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8BC2A7-4C68-45EE-A0A4-D5DFACEC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2" y="2040486"/>
            <a:ext cx="1097821" cy="15187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041350-CD05-4362-AFEA-86F219C6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267" y="2040090"/>
            <a:ext cx="1097818" cy="15187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A19147-BCA5-4074-ACA5-D3E89718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4316" y="2040091"/>
            <a:ext cx="1097817" cy="151878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10EA7C1-1BC7-488F-8D71-F78BF9E5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58" y="2047497"/>
            <a:ext cx="1097816" cy="15187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9B6DC7-D1A1-4836-B7D9-18AAEF528D8B}"/>
              </a:ext>
            </a:extLst>
          </p:cNvPr>
          <p:cNvSpPr txBox="1"/>
          <p:nvPr/>
        </p:nvSpPr>
        <p:spPr>
          <a:xfrm>
            <a:off x="606759" y="344939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-0.707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7C819-E113-4F7C-943F-D996632CEBF0}"/>
              </a:ext>
            </a:extLst>
          </p:cNvPr>
          <p:cNvSpPr txBox="1"/>
          <p:nvPr/>
        </p:nvSpPr>
        <p:spPr>
          <a:xfrm>
            <a:off x="2288778" y="344939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95C90D-C895-49A8-A244-F2E5ED3A2AE3}"/>
              </a:ext>
            </a:extLst>
          </p:cNvPr>
          <p:cNvSpPr txBox="1"/>
          <p:nvPr/>
        </p:nvSpPr>
        <p:spPr>
          <a:xfrm>
            <a:off x="3707735" y="344767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DD1F8-F60B-4BD2-A3D8-204B3FBF55E1}"/>
              </a:ext>
            </a:extLst>
          </p:cNvPr>
          <p:cNvSpPr txBox="1"/>
          <p:nvPr/>
        </p:nvSpPr>
        <p:spPr>
          <a:xfrm>
            <a:off x="4726134" y="345044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0.707,  0.707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0AF68C-F0C1-4538-B3ED-6270D7095922}"/>
              </a:ext>
            </a:extLst>
          </p:cNvPr>
          <p:cNvSpPr txBox="1"/>
          <p:nvPr/>
        </p:nvSpPr>
        <p:spPr>
          <a:xfrm>
            <a:off x="6440307" y="344626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 -1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AA2A8C-E5D6-48D5-9307-2CF20E871FF9}"/>
              </a:ext>
            </a:extLst>
          </p:cNvPr>
          <p:cNvSpPr txBox="1"/>
          <p:nvPr/>
        </p:nvSpPr>
        <p:spPr>
          <a:xfrm>
            <a:off x="7485692" y="34533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-0.707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071382-6D65-4F6D-B4FD-1D8150B6323C}"/>
              </a:ext>
            </a:extLst>
          </p:cNvPr>
          <p:cNvSpPr txBox="1"/>
          <p:nvPr/>
        </p:nvSpPr>
        <p:spPr>
          <a:xfrm>
            <a:off x="8894994" y="345332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-0.707, 0.707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69ADB8-12C2-4647-80C6-732E40E2C81D}"/>
              </a:ext>
            </a:extLst>
          </p:cNvPr>
          <p:cNvSpPr txBox="1"/>
          <p:nvPr/>
        </p:nvSpPr>
        <p:spPr>
          <a:xfrm>
            <a:off x="10626080" y="345348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-1, 0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2B004-DE93-4832-AE1D-79EAA97BCC1E}"/>
              </a:ext>
            </a:extLst>
          </p:cNvPr>
          <p:cNvSpPr/>
          <p:nvPr/>
        </p:nvSpPr>
        <p:spPr>
          <a:xfrm>
            <a:off x="984881" y="1661617"/>
            <a:ext cx="388620" cy="367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858E36-5C3D-4FC2-BCF3-481B6FB6EC5B}"/>
              </a:ext>
            </a:extLst>
          </p:cNvPr>
          <p:cNvSpPr/>
          <p:nvPr/>
        </p:nvSpPr>
        <p:spPr>
          <a:xfrm>
            <a:off x="2336284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067FBE-3EAC-4364-B92E-E73D0E6AA640}"/>
              </a:ext>
            </a:extLst>
          </p:cNvPr>
          <p:cNvSpPr/>
          <p:nvPr/>
        </p:nvSpPr>
        <p:spPr>
          <a:xfrm>
            <a:off x="3700197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2745D38-7490-4DBD-A64C-00433537F134}"/>
              </a:ext>
            </a:extLst>
          </p:cNvPr>
          <p:cNvSpPr/>
          <p:nvPr/>
        </p:nvSpPr>
        <p:spPr>
          <a:xfrm>
            <a:off x="5065741" y="1657274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4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9F413-212E-4E9E-A3FC-38D9F15FA68F}"/>
              </a:ext>
            </a:extLst>
          </p:cNvPr>
          <p:cNvSpPr/>
          <p:nvPr/>
        </p:nvSpPr>
        <p:spPr>
          <a:xfrm>
            <a:off x="6440305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0BDF1EB-ADA0-4995-83CC-1D7E9617C555}"/>
              </a:ext>
            </a:extLst>
          </p:cNvPr>
          <p:cNvSpPr/>
          <p:nvPr/>
        </p:nvSpPr>
        <p:spPr>
          <a:xfrm>
            <a:off x="7870000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026C7A-78BD-4F91-8781-CD6F8C026B94}"/>
              </a:ext>
            </a:extLst>
          </p:cNvPr>
          <p:cNvSpPr/>
          <p:nvPr/>
        </p:nvSpPr>
        <p:spPr>
          <a:xfrm>
            <a:off x="9287851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18B73F-E599-43E0-AE81-ECECDD0AC672}"/>
              </a:ext>
            </a:extLst>
          </p:cNvPr>
          <p:cNvSpPr/>
          <p:nvPr/>
        </p:nvSpPr>
        <p:spPr>
          <a:xfrm>
            <a:off x="10705702" y="1654348"/>
            <a:ext cx="388620" cy="3697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3749BD-4CD9-412C-8AC2-050F854B0FAB}"/>
              </a:ext>
            </a:extLst>
          </p:cNvPr>
          <p:cNvCxnSpPr>
            <a:cxnSpLocks/>
          </p:cNvCxnSpPr>
          <p:nvPr/>
        </p:nvCxnSpPr>
        <p:spPr>
          <a:xfrm>
            <a:off x="187332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E62399-5254-4776-B732-53B0CE6C0E9C}"/>
              </a:ext>
            </a:extLst>
          </p:cNvPr>
          <p:cNvCxnSpPr>
            <a:cxnSpLocks/>
          </p:cNvCxnSpPr>
          <p:nvPr/>
        </p:nvCxnSpPr>
        <p:spPr>
          <a:xfrm>
            <a:off x="322206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1B09AD-FC2D-41E2-A836-341C0286D81A}"/>
              </a:ext>
            </a:extLst>
          </p:cNvPr>
          <p:cNvCxnSpPr>
            <a:cxnSpLocks/>
          </p:cNvCxnSpPr>
          <p:nvPr/>
        </p:nvCxnSpPr>
        <p:spPr>
          <a:xfrm>
            <a:off x="462414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969552-1FF4-4321-9E0B-E3FF6728FA41}"/>
              </a:ext>
            </a:extLst>
          </p:cNvPr>
          <p:cNvCxnSpPr>
            <a:cxnSpLocks/>
          </p:cNvCxnSpPr>
          <p:nvPr/>
        </p:nvCxnSpPr>
        <p:spPr>
          <a:xfrm>
            <a:off x="599574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399BCF-7D28-4728-8688-D31CD8EF7FD7}"/>
              </a:ext>
            </a:extLst>
          </p:cNvPr>
          <p:cNvCxnSpPr>
            <a:cxnSpLocks/>
          </p:cNvCxnSpPr>
          <p:nvPr/>
        </p:nvCxnSpPr>
        <p:spPr>
          <a:xfrm>
            <a:off x="7382589" y="2037294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461F34-0C20-47F9-9399-E56D1BA5868A}"/>
              </a:ext>
            </a:extLst>
          </p:cNvPr>
          <p:cNvCxnSpPr>
            <a:cxnSpLocks/>
          </p:cNvCxnSpPr>
          <p:nvPr/>
        </p:nvCxnSpPr>
        <p:spPr>
          <a:xfrm>
            <a:off x="879990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C7FA15-310E-4D35-A92F-7BD642177B44}"/>
              </a:ext>
            </a:extLst>
          </p:cNvPr>
          <p:cNvCxnSpPr>
            <a:cxnSpLocks/>
          </p:cNvCxnSpPr>
          <p:nvPr/>
        </p:nvCxnSpPr>
        <p:spPr>
          <a:xfrm>
            <a:off x="1020960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4671602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4366887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6533563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706902" y="4473711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down indexes of vectors which are: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od 2D vectors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2D vectors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dirty="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 dirty="0">
                <a:solidFill>
                  <a:srgbClr val="202124"/>
                </a:solidFill>
              </a:rPr>
              <a:t>The </a:t>
            </a:r>
            <a:r>
              <a:rPr lang="en-US" altLang="en-US" b="1" dirty="0">
                <a:solidFill>
                  <a:srgbClr val="202124"/>
                </a:solidFill>
              </a:rPr>
              <a:t>dimension</a:t>
            </a:r>
            <a:r>
              <a:rPr lang="en-US" altLang="en-US" dirty="0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 dirty="0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 dirty="0">
              <a:solidFill>
                <a:srgbClr val="202124"/>
              </a:solidFill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dirty="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          </a:t>
            </a:r>
            <a:r>
              <a:rPr lang="en-US" altLang="en-US" sz="1600" dirty="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 dirty="0">
                <a:solidFill>
                  <a:srgbClr val="202124"/>
                </a:solidFill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b="1" dirty="0">
                <a:solidFill>
                  <a:srgbClr val="202124"/>
                </a:solidFill>
              </a:rPr>
              <a:t>   </a:t>
            </a:r>
            <a:r>
              <a:rPr lang="en-US" altLang="en-US" sz="1600" dirty="0">
                <a:solidFill>
                  <a:srgbClr val="202124"/>
                </a:solidFill>
              </a:rPr>
              <a:t>&lt;- </a:t>
            </a:r>
            <a:r>
              <a:rPr lang="en-US" altLang="en-US" sz="1600" dirty="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796199" y="3903684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324574"/>
            <a:ext cx="7349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 dirty="0">
                <a:solidFill>
                  <a:srgbClr val="0070C0"/>
                </a:solidFill>
                <a:latin typeface="inherit"/>
              </a:rPr>
              <a:t>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36430" y="2346772"/>
            <a:ext cx="702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dirty="0">
                <a:solidFill>
                  <a:srgbClr val="202124"/>
                </a:solidFill>
                <a:latin typeface="inherit"/>
              </a:rPr>
              <a:t>dot product  -&gt;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451944" y="1667172"/>
              <a:ext cx="27255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 0.080 0.080 0.398 0.477 0.000 -0.477 -0.398 -0.080 -0.080 -0.080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0.129 0.129 0.129 0.514 0.643 0.000 0.129 0.129 0.129 0.129 0.129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78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63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-0.129 -0.129 -0.129 -0.514 -0.643 -0.000 -0.129 -0.129 -0.129 -0.129 -0.129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264795" y="3656056"/>
              <a:ext cx="1406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-0.080 -0.080 -0.080 -0.398 -0.477 -0.000 0.477 0.398 0.080 0.080 0.080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29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(REPL or script)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on the top of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07443" y="4080805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581241" y="4072443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381629" y="4067491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464650" y="4072443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74157" y="4078408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509126" y="4061752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F8BD5-CBF6-4B09-AD0F-E72341D154C8}"/>
              </a:ext>
            </a:extLst>
          </p:cNvPr>
          <p:cNvSpPr txBox="1"/>
          <p:nvPr/>
        </p:nvSpPr>
        <p:spPr>
          <a:xfrm>
            <a:off x="588751" y="886214"/>
            <a:ext cx="7235408" cy="451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zero to hero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”: no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arithmetisc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1.5h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and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)…,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writing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by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atendee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integral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non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dipensable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 of the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miniumum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 by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belive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Exaples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carrefully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single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aspect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„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in form of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pictures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not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scripts,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neccesssarty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lvl="1">
              <a:lnSpc>
                <a:spcPct val="115000"/>
              </a:lnSpc>
              <a:spcAft>
                <a:spcPts val="800"/>
              </a:spcAft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interleve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wherever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D34AC-522E-4972-886F-094B9D5CEBA0}"/>
              </a:ext>
            </a:extLst>
          </p:cNvPr>
          <p:cNvSpPr txBox="1"/>
          <p:nvPr/>
        </p:nvSpPr>
        <p:spPr>
          <a:xfrm>
            <a:off x="7401465" y="886214"/>
            <a:ext cx="4408818" cy="17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Simultanius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(DSP) and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Toolbox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popular and standard)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Anaconda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matplotlib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322BF-63FD-445F-BAF0-96709BAA4D6E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5435D-50F6-4854-81FB-40D60C9D5020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Form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6318A1-7CBE-43E3-9975-B0501E45DAC5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948D-FB7B-4079-8BF1-EB847297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74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929305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about figure and axes titles, legend content and axes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638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types of signals (read comments carefully)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62" y="1011489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0337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Place below extended script and plots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428445" y="1219957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7168552" y="1280540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33EDE-4ABD-43D9-9277-85C3125C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60" y="1471556"/>
            <a:ext cx="3662840" cy="2505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3F05-18A1-4CBD-8BBB-22F500B01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133" y="3987591"/>
            <a:ext cx="3756493" cy="260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F8BAA-3016-418E-8B44-B01D39C38D5F}"/>
              </a:ext>
            </a:extLst>
          </p:cNvPr>
          <p:cNvSpPr txBox="1"/>
          <p:nvPr/>
        </p:nvSpPr>
        <p:spPr>
          <a:xfrm>
            <a:off x="336430" y="1745673"/>
            <a:ext cx="57595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numpy</a:t>
            </a:r>
            <a:r>
              <a:rPr lang="en-US" sz="1000" dirty="0">
                <a:latin typeface="+mj-lt"/>
              </a:rPr>
              <a:t> as np</a:t>
            </a:r>
          </a:p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matplotlib.pyplot</a:t>
            </a:r>
            <a:r>
              <a:rPr lang="en-US" sz="1000" dirty="0">
                <a:latin typeface="+mj-lt"/>
              </a:rPr>
              <a:t> as </a:t>
            </a:r>
            <a:r>
              <a:rPr lang="en-US" sz="1000" dirty="0" err="1">
                <a:latin typeface="+mj-lt"/>
              </a:rPr>
              <a:t>plt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from </a:t>
            </a:r>
            <a:r>
              <a:rPr lang="en-US" sz="1000" dirty="0" err="1">
                <a:latin typeface="+mj-lt"/>
              </a:rPr>
              <a:t>scipy</a:t>
            </a:r>
            <a:r>
              <a:rPr lang="en-US" sz="1000" dirty="0">
                <a:latin typeface="+mj-lt"/>
              </a:rPr>
              <a:t> import signal</a:t>
            </a:r>
          </a:p>
          <a:p>
            <a:r>
              <a:rPr lang="en-US" sz="1000" dirty="0">
                <a:latin typeface="+mj-lt"/>
              </a:rPr>
              <a:t>pi = </a:t>
            </a:r>
            <a:r>
              <a:rPr lang="en-US" sz="1000" dirty="0" err="1">
                <a:latin typeface="+mj-lt"/>
              </a:rPr>
              <a:t>np.pi</a:t>
            </a:r>
            <a:endParaRPr lang="en-US" sz="1000" dirty="0">
              <a:latin typeface="+mj-lt"/>
            </a:endParaRP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t = </a:t>
            </a:r>
            <a:r>
              <a:rPr lang="en-US" sz="1000" dirty="0" err="1">
                <a:latin typeface="+mj-lt"/>
              </a:rPr>
              <a:t>np.linspace</a:t>
            </a:r>
            <a:r>
              <a:rPr lang="en-US" sz="1000" dirty="0">
                <a:latin typeface="+mj-lt"/>
              </a:rPr>
              <a:t>(0, 3*(2*pi),100, endpoint=False)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np.zeros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len</a:t>
            </a:r>
            <a:r>
              <a:rPr lang="en-US" sz="1000" dirty="0">
                <a:latin typeface="+mj-lt"/>
              </a:rPr>
              <a:t>(t)) # </a:t>
            </a:r>
            <a:r>
              <a:rPr lang="en-US" sz="1000" dirty="0" err="1">
                <a:latin typeface="+mj-lt"/>
              </a:rPr>
              <a:t>summaric</a:t>
            </a:r>
            <a:r>
              <a:rPr lang="en-US" sz="1000" dirty="0">
                <a:latin typeface="+mj-lt"/>
              </a:rPr>
              <a:t> vector filled with zeros</a:t>
            </a:r>
          </a:p>
          <a:p>
            <a:r>
              <a:rPr lang="en-US" sz="1000" dirty="0">
                <a:latin typeface="+mj-lt"/>
              </a:rPr>
              <a:t>for </a:t>
            </a:r>
            <a:r>
              <a:rPr lang="en-US" sz="1000" dirty="0" err="1">
                <a:latin typeface="+mj-lt"/>
              </a:rPr>
              <a:t>i</a:t>
            </a:r>
            <a:r>
              <a:rPr lang="en-US" sz="1000" dirty="0">
                <a:latin typeface="+mj-lt"/>
              </a:rPr>
              <a:t> in range(3): # "3' - nr of </a:t>
            </a:r>
            <a:r>
              <a:rPr lang="en-US" sz="1000" dirty="0" err="1">
                <a:latin typeface="+mj-lt"/>
              </a:rPr>
              <a:t>componenets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random values of phase shift and amplitudes</a:t>
            </a:r>
          </a:p>
          <a:p>
            <a:r>
              <a:rPr lang="en-US" sz="1000" dirty="0">
                <a:latin typeface="+mj-lt"/>
              </a:rPr>
              <a:t>    # rand function generates single random nr in range from 0 to 1</a:t>
            </a:r>
          </a:p>
          <a:p>
            <a:r>
              <a:rPr lang="en-US" sz="1000" dirty="0">
                <a:latin typeface="+mj-lt"/>
              </a:rPr>
              <a:t>    phase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()*(2*pi)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different waveforms </a:t>
            </a:r>
          </a:p>
          <a:p>
            <a:r>
              <a:rPr lang="en-US" sz="1000" dirty="0">
                <a:latin typeface="+mj-lt"/>
              </a:rPr>
              <a:t>    # select single waveform by </a:t>
            </a:r>
            <a:r>
              <a:rPr lang="en-US" sz="1000" dirty="0" err="1">
                <a:latin typeface="+mj-lt"/>
              </a:rPr>
              <a:t>comenting</a:t>
            </a:r>
            <a:r>
              <a:rPr lang="en-US" sz="1000" dirty="0">
                <a:latin typeface="+mj-lt"/>
              </a:rPr>
              <a:t> the remaining ones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signal.sawtooth</a:t>
            </a:r>
            <a:r>
              <a:rPr lang="en-US" sz="1000" dirty="0">
                <a:latin typeface="+mj-lt"/>
              </a:rPr>
              <a:t>(t+phase,0.5) #triangle</a:t>
            </a:r>
          </a:p>
          <a:p>
            <a:r>
              <a:rPr lang="en-US" sz="1000" dirty="0">
                <a:latin typeface="+mj-lt"/>
              </a:rPr>
              <a:t>    #y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np.sign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t+phase</a:t>
            </a:r>
            <a:r>
              <a:rPr lang="en-US" sz="1000" dirty="0">
                <a:latin typeface="+mj-lt"/>
              </a:rPr>
              <a:t>))     # rectangle</a:t>
            </a:r>
          </a:p>
          <a:p>
            <a:r>
              <a:rPr lang="en-US" sz="1000" dirty="0">
                <a:latin typeface="+mj-lt"/>
              </a:rPr>
              <a:t>    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(t + phase)            #sinus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+ y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</a:t>
            </a:r>
            <a:r>
              <a:rPr lang="en-US" sz="1000" dirty="0" err="1">
                <a:latin typeface="+mj-lt"/>
              </a:rPr>
              <a:t>Componenets</a:t>
            </a:r>
            <a:r>
              <a:rPr lang="en-US" sz="1000" dirty="0">
                <a:latin typeface="+mj-lt"/>
              </a:rPr>
              <a:t>')    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('Sum')    </a:t>
            </a:r>
          </a:p>
          <a:p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t,y_sum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46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Sinusoid is exceptional because sum of sinusoids is also a sinusoid.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699A3-D984-4F8B-96EE-323FB955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19" y="1416823"/>
            <a:ext cx="2922196" cy="4406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621102" y="849286"/>
            <a:ext cx="707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Fix and complete following script to generate plots and prints as shown on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E2FE1-D5EA-4B6E-A2F2-7E1F9B52DAE3}"/>
              </a:ext>
            </a:extLst>
          </p:cNvPr>
          <p:cNvSpPr txBox="1"/>
          <p:nvPr/>
        </p:nvSpPr>
        <p:spPr>
          <a:xfrm>
            <a:off x="621102" y="6232463"/>
            <a:ext cx="442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On the next page put plots for given phase shifts -&gt;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E0A9E-B998-49D5-840B-D3C2FA3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2" y="1351051"/>
            <a:ext cx="3974398" cy="3660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5FEEC-49ED-4349-99BE-2B7DAD84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82" y="364779"/>
            <a:ext cx="1957363" cy="1277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45139-2867-48D6-A01A-CB21EA7062A7}"/>
              </a:ext>
            </a:extLst>
          </p:cNvPr>
          <p:cNvSpPr txBox="1"/>
          <p:nvPr/>
        </p:nvSpPr>
        <p:spPr>
          <a:xfrm>
            <a:off x="5291282" y="312609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10.61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77E565-F8FE-4F80-AC0F-6BE3A051F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628" y="1811679"/>
            <a:ext cx="2014017" cy="1314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86D7BE-CAA3-440F-825A-D7814E443099}"/>
              </a:ext>
            </a:extLst>
          </p:cNvPr>
          <p:cNvSpPr txBox="1"/>
          <p:nvPr/>
        </p:nvSpPr>
        <p:spPr>
          <a:xfrm>
            <a:off x="7709477" y="317006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7.50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B38EA-AD2E-4AAC-8E47-525FB19560AE}"/>
              </a:ext>
            </a:extLst>
          </p:cNvPr>
          <p:cNvSpPr txBox="1"/>
          <p:nvPr/>
        </p:nvSpPr>
        <p:spPr>
          <a:xfrm>
            <a:off x="10086686" y="3150172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0.0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C10560-5E97-4E56-A0B0-474B7B7D5A56}"/>
              </a:ext>
            </a:extLst>
          </p:cNvPr>
          <p:cNvSpPr txBox="1"/>
          <p:nvPr/>
        </p:nvSpPr>
        <p:spPr>
          <a:xfrm>
            <a:off x="679536" y="6354721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-5.74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82F83-BCDC-4CF7-9BCE-33B05903172D}"/>
              </a:ext>
            </a:extLst>
          </p:cNvPr>
          <p:cNvSpPr txBox="1"/>
          <p:nvPr/>
        </p:nvSpPr>
        <p:spPr>
          <a:xfrm>
            <a:off x="3009919" y="6354720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-10.61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5B5E2-A14E-4D7B-8166-B308CCC7CDDB}"/>
              </a:ext>
            </a:extLst>
          </p:cNvPr>
          <p:cNvSpPr txBox="1"/>
          <p:nvPr/>
        </p:nvSpPr>
        <p:spPr>
          <a:xfrm>
            <a:off x="5256700" y="6354719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-12.99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620E3-04BD-46CE-AC47-1389BFE64042}"/>
              </a:ext>
            </a:extLst>
          </p:cNvPr>
          <p:cNvSpPr txBox="1"/>
          <p:nvPr/>
        </p:nvSpPr>
        <p:spPr>
          <a:xfrm>
            <a:off x="7709476" y="6354718"/>
            <a:ext cx="180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dot product = -15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13A98D-FC1E-4F9E-8BEB-8DACCD013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466" y="387745"/>
            <a:ext cx="1957363" cy="12774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21D5CF-0848-4ED7-A015-17276896E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441" y="1772198"/>
            <a:ext cx="2111412" cy="13779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43AD08-64E3-4696-B43C-E809A90C5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7650" y="330681"/>
            <a:ext cx="2111412" cy="13779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5C0A64-3C84-489F-B77E-9AC011060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6026" y="1799058"/>
            <a:ext cx="2028419" cy="13242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EBD439-9CD9-4BD8-9B71-D8F7E2CAA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52" y="3714875"/>
            <a:ext cx="1903704" cy="1242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21E2632-CFD3-4151-95B9-A1A1369B2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051" y="4957292"/>
            <a:ext cx="1982407" cy="12942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CF6655-165A-4E52-97E4-AD4BD4B408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7891" y="3714875"/>
            <a:ext cx="1903704" cy="12424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44F482-A1ED-4CBA-93EE-6A00A8156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2316" y="5009087"/>
            <a:ext cx="1903070" cy="12424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7F648A-90A3-4124-88B8-3B69AF9F79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4147" y="3694675"/>
            <a:ext cx="2104498" cy="12424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7393FC-51A4-4263-9D05-85079397E1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9459" y="4933282"/>
            <a:ext cx="2019185" cy="13182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CB870AC-708E-4C88-A75B-6D51104D7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6493" y="3664734"/>
            <a:ext cx="2057360" cy="13426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22D8C78-68C5-43F6-9709-8E7BA3CB82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8182" y="4993975"/>
            <a:ext cx="2057360" cy="13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1004561"/>
            <a:ext cx="860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results from previous page plot relationship between dot product value and phase ship value</a:t>
            </a:r>
          </a:p>
          <a:p>
            <a:r>
              <a:rPr lang="en-US" sz="1600" dirty="0"/>
              <a:t>Write script to do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591056" y="1646812"/>
            <a:ext cx="331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Place figure with plot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C58C1-F7D1-4502-83BE-5391E389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81" y="1985365"/>
            <a:ext cx="5905455" cy="38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3D46-13CE-4855-9F6F-6EF76B3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F5A06-EC1E-4DF0-8F86-2E3067613FC5}"/>
              </a:ext>
            </a:extLst>
          </p:cNvPr>
          <p:cNvSpPr txBox="1"/>
          <p:nvPr/>
        </p:nvSpPr>
        <p:spPr>
          <a:xfrm>
            <a:off x="3563124" y="1919015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DFT - </a:t>
            </a:r>
            <a:r>
              <a:rPr lang="en-US" sz="1700" dirty="0" err="1"/>
              <a:t>iDFT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</p:spTree>
    <p:extLst>
      <p:ext uri="{BB962C8B-B14F-4D97-AF65-F5344CB8AC3E}">
        <p14:creationId xmlns:p14="http://schemas.microsoft.com/office/powerpoint/2010/main" val="200420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023BC3-7277-4B8E-9CF3-83FCE8B8D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254" y="3656098"/>
            <a:ext cx="1957363" cy="1277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FEE7E3-BBEB-4437-B7E2-22FF9D3B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926" y="5170494"/>
            <a:ext cx="2014017" cy="1314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A93279-2C07-420D-8F01-1AC5D4425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737" y="3669379"/>
            <a:ext cx="2111412" cy="13779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423760-7F33-4DA8-A74C-EF246768D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425" y="5134258"/>
            <a:ext cx="2028419" cy="13242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E9216-1520-4A90-A0B9-DEB3D83C4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269" y="3737157"/>
            <a:ext cx="1903704" cy="1242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27F0DC-E096-4CE5-886B-E5323D448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9917" y="5103415"/>
            <a:ext cx="1982407" cy="1294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CFE93D-A4B2-4AC4-8E09-FD998667B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9746" y="3687016"/>
            <a:ext cx="2057360" cy="13426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C3803E-C7C0-44A0-A548-26DC42C20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810" y="5115813"/>
            <a:ext cx="2057360" cy="13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0" y="1296123"/>
            <a:ext cx="2153914" cy="3208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20" y="1281714"/>
            <a:ext cx="2146525" cy="3208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70" y="1297194"/>
            <a:ext cx="2158079" cy="3193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97" y="1287412"/>
            <a:ext cx="2158079" cy="3209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446" y="1280901"/>
            <a:ext cx="2163584" cy="3209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3860879" y="741504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302290" y="4888239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739526" y="4893417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017247" y="4892191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298567" y="487971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854940" y="4858493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0143"/>
              </p:ext>
            </p:extLst>
          </p:nvPr>
        </p:nvGraphicFramePr>
        <p:xfrm>
          <a:off x="6880762" y="1889240"/>
          <a:ext cx="2647949" cy="1042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4276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576856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4633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73445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272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637C05-7638-49AE-87C1-5F394B2D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39503"/>
              </p:ext>
            </p:extLst>
          </p:nvPr>
        </p:nvGraphicFramePr>
        <p:xfrm>
          <a:off x="6817798" y="3553189"/>
          <a:ext cx="4031911" cy="2528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6820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87615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780329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638603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50568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\ 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505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1706" y="5293410"/>
            <a:ext cx="5966954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value</a:t>
            </a:r>
            <a:r>
              <a:rPr lang="en-US" sz="1600" dirty="0"/>
              <a:t> and </a:t>
            </a:r>
            <a:r>
              <a:rPr lang="en-US" sz="1600" b="1" dirty="0"/>
              <a:t>values of</a:t>
            </a:r>
            <a:r>
              <a:rPr lang="en-US" sz="1600" dirty="0"/>
              <a:t> T_VECTOR_SIZE, AMP_A and AMP_B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 AMP_A * AMP_B * VECTOR_SIZE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1041077"/>
            <a:ext cx="1103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Examine dot product of two sinewaves of the same frequency and phase for time vectors of different size.</a:t>
            </a:r>
            <a:br>
              <a:rPr lang="en-US" sz="1600" dirty="0"/>
            </a:br>
            <a:r>
              <a:rPr lang="en-US" sz="1600" dirty="0"/>
              <a:t>Use following script  to fill below table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43063"/>
              </p:ext>
            </p:extLst>
          </p:nvPr>
        </p:nvGraphicFramePr>
        <p:xfrm>
          <a:off x="7344791" y="2926718"/>
          <a:ext cx="1694434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557598" y="932096"/>
            <a:ext cx="7260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 amplitude of sine “A” (reference signal) at value 1.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Extend previous script with measurement of sine “B“ amplitude </a:t>
            </a:r>
            <a:r>
              <a:rPr lang="en-US" sz="1600" u="sng" dirty="0"/>
              <a:t>base on dot product</a:t>
            </a:r>
            <a:r>
              <a:rPr lang="en-US" sz="1600" dirty="0"/>
              <a:t>.</a:t>
            </a:r>
          </a:p>
          <a:p>
            <a:r>
              <a:rPr lang="en-US" sz="1600" dirty="0"/>
              <a:t>The measured value should not depend 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(normalization).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7366360" y="24071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accent1"/>
                </a:solidFill>
              </a:rPr>
              <a:t>normalization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824091-9130-4FFE-90E9-870EF9B70AE6}"/>
              </a:ext>
            </a:extLst>
          </p:cNvPr>
          <p:cNvSpPr txBox="1"/>
          <p:nvPr/>
        </p:nvSpPr>
        <p:spPr>
          <a:xfrm>
            <a:off x="577971" y="5789127"/>
            <a:ext cx="437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will call above process normalization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19174"/>
              </p:ext>
            </p:extLst>
          </p:nvPr>
        </p:nvGraphicFramePr>
        <p:xfrm>
          <a:off x="7366359" y="4120345"/>
          <a:ext cx="1672866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291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041921"/>
            <a:ext cx="498227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795276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Let's assume we have signal which is the </a:t>
            </a:r>
            <a:r>
              <a:rPr lang="en-US" sz="1600" b="1" dirty="0"/>
              <a:t>sum of two sinusoids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Will it be possible to </a:t>
            </a:r>
            <a:r>
              <a:rPr lang="en-US" sz="1600" b="1" dirty="0"/>
              <a:t>measure amplitude </a:t>
            </a:r>
            <a:r>
              <a:rPr lang="en-US" sz="1600" dirty="0"/>
              <a:t>of each sinusoid in it or maybe they will </a:t>
            </a:r>
            <a:r>
              <a:rPr lang="en-US" sz="1600" b="1" dirty="0"/>
              <a:t>interfere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15659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41848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68381"/>
              </p:ext>
            </p:extLst>
          </p:nvPr>
        </p:nvGraphicFramePr>
        <p:xfrm>
          <a:off x="8176852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282229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31390" y="864975"/>
            <a:ext cx="580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implement given scheme.                                 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Use the script to fill 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F698B-9359-40E4-B010-A6617E23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7" y="1288199"/>
            <a:ext cx="4627284" cy="5390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44" y="1415666"/>
            <a:ext cx="3616311" cy="17801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6538" y="6340963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sinewave?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Put answer here… When the phase shift is pi/2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6FB3B-BF7C-481D-8730-C0A5857C97AF}"/>
              </a:ext>
            </a:extLst>
          </p:cNvPr>
          <p:cNvSpPr txBox="1"/>
          <p:nvPr/>
        </p:nvSpPr>
        <p:spPr>
          <a:xfrm>
            <a:off x="2847974" y="5912882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AmpB</a:t>
            </a:r>
            <a:r>
              <a:rPr lang="en-US" dirty="0"/>
              <a:t>*cos(t)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F0157-9942-4C61-B481-F1AD97076901}"/>
              </a:ext>
            </a:extLst>
          </p:cNvPr>
          <p:cNvSpPr txBox="1"/>
          <p:nvPr/>
        </p:nvSpPr>
        <p:spPr>
          <a:xfrm>
            <a:off x="5525979" y="6028743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cos(t)</a:t>
            </a: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475959" y="809416"/>
            <a:ext cx="813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Let’s back to a single sinewave case. What else can </a:t>
            </a:r>
            <a:r>
              <a:rPr lang="en-US" dirty="0"/>
              <a:t>spoil amplitude transmission?</a:t>
            </a:r>
          </a:p>
          <a:p>
            <a:r>
              <a:rPr lang="en-US" sz="1800" dirty="0"/>
              <a:t>Let’s examinate reference frequency deviation. (Complete below script)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89484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29.3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Sinewaves orthogonality 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51980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FFT - </a:t>
            </a:r>
            <a:r>
              <a:rPr lang="en-US" sz="1600" dirty="0" err="1"/>
              <a:t>iFFT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51599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7393080" y="2539745"/>
            <a:ext cx="1263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233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7393080" y="2904581"/>
            <a:ext cx="284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677150" y="2900999"/>
            <a:ext cx="986560" cy="120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431758" y="3680008"/>
            <a:ext cx="1225310" cy="18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CDDE-D275-4E14-9D23-AC059037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8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3876871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7343691" y="3648397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7353193" y="368356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8017938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8703465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9375530" y="368689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10046109" y="3677031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8621139" y="3328517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739" y="1314967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837788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script: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plots periods individually.</a:t>
            </a:r>
          </a:p>
          <a:p>
            <a:endParaRPr lang="en-US" sz="1600" dirty="0"/>
          </a:p>
          <a:p>
            <a:r>
              <a:rPr lang="en-US" sz="1600" dirty="0"/>
              <a:t>Complete the script to plot each time slot separately.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466831-B20A-4F32-A134-DFA46837513B}"/>
              </a:ext>
            </a:extLst>
          </p:cNvPr>
          <p:cNvGrpSpPr/>
          <p:nvPr/>
        </p:nvGrpSpPr>
        <p:grpSpPr>
          <a:xfrm>
            <a:off x="7176547" y="1128625"/>
            <a:ext cx="2266506" cy="5198657"/>
            <a:chOff x="9497049" y="1145877"/>
            <a:chExt cx="2266506" cy="51986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1E0BF79-A540-42C4-B42D-0E69892B601F}"/>
                </a:ext>
              </a:extLst>
            </p:cNvPr>
            <p:cNvGrpSpPr/>
            <p:nvPr/>
          </p:nvGrpSpPr>
          <p:grpSpPr>
            <a:xfrm>
              <a:off x="9497049" y="1145877"/>
              <a:ext cx="2266506" cy="5198657"/>
              <a:chOff x="7904037" y="1201422"/>
              <a:chExt cx="2266506" cy="51986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FA13EA-C96E-4130-8D9D-26667B466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4037" y="1201422"/>
                <a:ext cx="2266506" cy="31549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C6181D-BAEA-4A35-BBBC-C1CAEBB83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037" y="4915548"/>
                <a:ext cx="2266506" cy="1484531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BE1196-5376-4EFE-929D-A910E15D4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8" y="4468484"/>
                <a:ext cx="0" cy="327804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AFF20-1980-4733-9FCD-5E0AC17D24E5}"/>
                </a:ext>
              </a:extLst>
            </p:cNvPr>
            <p:cNvSpPr txBox="1"/>
            <p:nvPr/>
          </p:nvSpPr>
          <p:spPr>
            <a:xfrm>
              <a:off x="10834774" y="2843791"/>
              <a:ext cx="85962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A14CD-23C6-43AF-BAF7-25533B1498B2}"/>
                </a:ext>
              </a:extLst>
            </p:cNvPr>
            <p:cNvSpPr txBox="1"/>
            <p:nvPr/>
          </p:nvSpPr>
          <p:spPr>
            <a:xfrm>
              <a:off x="10834774" y="5919540"/>
              <a:ext cx="89830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4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F98E15-83F6-4AFD-AC35-A57B2940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0" y="2573908"/>
            <a:ext cx="5515745" cy="3753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837788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Previous script has been modified to print amplitudes in a form of single vector (list).</a:t>
            </a:r>
            <a:br>
              <a:rPr lang="en-US" sz="1600" dirty="0"/>
            </a:br>
            <a:r>
              <a:rPr lang="en-US" sz="1600" dirty="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2751423" y="3956947"/>
            <a:ext cx="7919733" cy="2496005"/>
            <a:chOff x="1802237" y="1422563"/>
            <a:chExt cx="8773749" cy="2765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6900730" y="1422563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8" y="190346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Copy</a:t>
            </a:r>
            <a:r>
              <a:rPr lang="en-US" sz="1600" dirty="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2_OrthogonalSinewavesAmplitudeModulation\1_SingleFrequency\1_SingleSineWave\1_Modulation.py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2_OrthogonalSinewavesAmplitudeModulation\1_SingleFrequency\1_SingleSineWave\Step3_AmplitudeDecodingVector.py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directory: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Rename: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1_Modulate.py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Step3_AmplitudeDecodingVector.py -&gt; 2_Demodulte.py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Recall the functionalities above scripts.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dirty="0"/>
              <a:t>Run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 dirty="0"/>
              <a:t>prints AMPL_VECTOR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Merge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 dirty="0"/>
              <a:t>and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 dirty="0"/>
              <a:t>in single script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 dirty="0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Before refactoring</a:t>
              </a:r>
              <a:endParaRPr lang="en-US" u="sn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After refactoring</a:t>
              </a:r>
              <a:endParaRPr lang="en-US" u="sng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Orthogonal sinewaves amplitude modulation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1FFC2D-68F4-4F11-AC57-A1E4372DC23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89A8F4-3591-49FE-BA7D-543B2AE65DE7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/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DFT - </a:t>
              </a:r>
              <a:r>
                <a:rPr lang="en-US" sz="1700" dirty="0" err="1"/>
                <a:t>iDFT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13304D-59D8-4E37-A183-FA8324DACFD7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D890B0-B60C-4690-B31A-6FDE7034C013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AEBCA83-675C-46F5-9A8F-B804411E8D7B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Single</a:t>
                  </a:r>
                  <a:r>
                    <a:rPr lang="en-US" sz="1400" dirty="0"/>
                    <a:t> sinewave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AA00126-67A8-4FFD-BE35-99AC6801C660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294A527-0803-469F-9F20-37C85E62CE6C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95AE302-2141-4B09-8FDF-3FF21B86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0A03BDD-F1E4-4FFB-88B7-1E916C450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DD718D4-CB8A-4C5A-B086-810746AACFE8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CB4C2F-44DE-47F8-B50C-15963B50C03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6699B60-3D3C-4BFC-BBAE-320A586289C6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42EE7D5-C38A-4B30-887A-ECB774FABE6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2560CAE1-0095-4823-AF2B-3211BD8D8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1D93DE7-3687-4FED-BB57-72E36DFE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CBDA5D3-12F9-4EF0-B128-28610DB3E260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frequency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0FE7323-24AF-4CF6-BCE1-66F75037995C}"/>
                  </a:ext>
                </a:extLst>
              </p:cNvPr>
              <p:cNvCxnSpPr>
                <a:cxnSpLocks/>
                <a:stCxn id="110" idx="2"/>
                <a:endCxn id="123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AB1ECC4-709F-4710-B364-1EEEAA9CB2D0}"/>
                  </a:ext>
                </a:extLst>
              </p:cNvPr>
              <p:cNvCxnSpPr>
                <a:cxnSpLocks/>
                <a:stCxn id="110" idx="2"/>
                <a:endCxn id="132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F411A0-4FCB-4532-89C4-371260FB36C3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7BE49-7B65-4FD6-9F73-4D938284AAA6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79A2BE-2988-47F2-80FF-8F53F33D96B7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3EF6FF1-C6A9-4527-9EF7-932220082814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AD44E7-1552-4771-B6AD-47AB7AE09FAA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7D6EB3-3170-4937-97E0-E053DF384289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84A5E1-C41C-4071-8B1F-88513B5E902C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51786E-FECA-46F9-980F-CF38A69E0F97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735EC8E-D50C-4564-B7FE-8C8A121B3CD3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239532-BE72-434B-B233-756430B2E24C}"/>
                  </a:ext>
                </a:extLst>
              </p:cNvPr>
              <p:cNvCxnSpPr>
                <a:cxnSpLocks/>
                <a:stCxn id="47" idx="2"/>
                <a:endCxn id="45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703506-A8E8-4475-B6D7-6875B3164B68}"/>
                  </a:ext>
                </a:extLst>
              </p:cNvPr>
              <p:cNvCxnSpPr>
                <a:cxnSpLocks/>
                <a:stCxn id="47" idx="2"/>
                <a:endCxn id="60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D58C4CC-0A2C-48B4-AD5E-77C91BFEF35F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4F6579E-5496-4E33-9658-A4C8ED3D98B4}"/>
                  </a:ext>
                </a:extLst>
              </p:cNvPr>
              <p:cNvCxnSpPr>
                <a:cxnSpLocks/>
                <a:stCxn id="109" idx="2"/>
                <a:endCxn id="108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6928F7-7E5C-4D2D-A35B-428084515161}"/>
                  </a:ext>
                </a:extLst>
              </p:cNvPr>
              <p:cNvCxnSpPr>
                <a:cxnSpLocks/>
                <a:stCxn id="51" idx="2"/>
                <a:endCxn id="52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643F422-7FFD-41FA-A117-52466F0F47A8}"/>
                  </a:ext>
                </a:extLst>
              </p:cNvPr>
              <p:cNvCxnSpPr>
                <a:cxnSpLocks/>
                <a:stCxn id="109" idx="2"/>
                <a:endCxn id="107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6F2EB9-398F-4BC8-9D83-538F7F545D8A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0E8EEB-8C3C-46FD-B2B0-BBB8A6824742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6C245D-05E6-4DED-921B-7FA3A2B99E44}"/>
                  </a:ext>
                </a:extLst>
              </p:cNvPr>
              <p:cNvCxnSpPr>
                <a:cxnSpLocks/>
                <a:stCxn id="60" idx="2"/>
                <a:endCxn id="109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0EB0A57-8A8A-4FAA-A7D9-4200FB2CB584}"/>
              </a:ext>
            </a:extLst>
          </p:cNvPr>
          <p:cNvSpPr txBox="1"/>
          <p:nvPr/>
        </p:nvSpPr>
        <p:spPr>
          <a:xfrm>
            <a:off x="1629916" y="1783134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039992-6088-4C8D-B6FE-CC5C27FD4347}"/>
              </a:ext>
            </a:extLst>
          </p:cNvPr>
          <p:cNvSpPr txBox="1"/>
          <p:nvPr/>
        </p:nvSpPr>
        <p:spPr>
          <a:xfrm>
            <a:off x="2660342" y="2167517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A330C-ECB6-48FF-A6AB-F4095E8D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2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before subtraction convert list of received amplitudes to </a:t>
            </a:r>
            <a:r>
              <a:rPr lang="en-US" sz="1600" dirty="0" err="1"/>
              <a:t>numpy</a:t>
            </a:r>
            <a:r>
              <a:rPr lang="en-US" sz="1600" dirty="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871684"/>
            <a:ext cx="787879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</a:p>
          <a:p>
            <a:endParaRPr lang="en-US" sz="1600" dirty="0"/>
          </a:p>
          <a:p>
            <a:r>
              <a:rPr lang="en-US" sz="1600" dirty="0"/>
              <a:t>Add parameter  NOISE_DEVIATION  to define “scale” argument of the “normal” function.</a:t>
            </a:r>
          </a:p>
          <a:p>
            <a:r>
              <a:rPr lang="en-US" sz="1600" dirty="0"/>
              <a:t>Set it to 1.</a:t>
            </a:r>
          </a:p>
          <a:p>
            <a:endParaRPr lang="en-US" sz="1600" dirty="0"/>
          </a:p>
          <a:p>
            <a:r>
              <a:rPr lang="en-US" sz="1600" dirty="0"/>
              <a:t>Increase transmission numbers to 100 (single numbers)</a:t>
            </a:r>
          </a:p>
          <a:p>
            <a:r>
              <a:rPr lang="en-US" sz="1600" dirty="0"/>
              <a:t>Hint: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Plot received numbers versus time for the noise deviations:  0.5 and 2 and place below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50" y="416637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3806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3806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6677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6637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2392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Observations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corresponding to sent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intervals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Question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number of nonoverlapping ranges and noise deviation?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(assume evenly distributed values)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7" y="1155988"/>
            <a:ext cx="1126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set of values</a:t>
            </a:r>
            <a:r>
              <a:rPr lang="en-US" sz="1800" dirty="0"/>
              <a:t>, and the number of values in that set depends on noise deviation.</a:t>
            </a:r>
          </a:p>
          <a:p>
            <a:r>
              <a:rPr lang="en-US" dirty="0"/>
              <a:t>The values from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Conclusion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Code Refactoring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223564" y="1778646"/>
            <a:ext cx="3519081" cy="269341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508710" cy="1446550"/>
            <a:chOff x="333366" y="4941388"/>
            <a:chExt cx="8508710" cy="14465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50871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Use the current script to estimate noise deviation acceptable for 8 symbols (amplitudes).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Assume we are limited to amplitudes in range from 0 to 5.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You must use decimal numbers for amplitudes.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Place resulting plot on the right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 dirty="0"/>
                <a:t>Exercise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Symbol-amplitude mapping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Tx amplitudes : ranges for </a:t>
            </a:r>
            <a:r>
              <a:rPr lang="en-US" sz="1600" dirty="0" err="1"/>
              <a:t>lsb</a:t>
            </a:r>
            <a:r>
              <a:rPr lang="en-US" sz="1600" dirty="0"/>
              <a:t> first</a:t>
            </a:r>
          </a:p>
          <a:p>
            <a:r>
              <a:rPr lang="en-US" sz="1600" dirty="0"/>
              <a:t>  </a:t>
            </a:r>
            <a:r>
              <a:rPr lang="en-US" sz="1600" b="1" dirty="0"/>
              <a:t>Symbol: </a:t>
            </a:r>
            <a:r>
              <a:rPr lang="en-US" sz="1600" b="1" dirty="0" err="1"/>
              <a:t>Ampl</a:t>
            </a:r>
            <a:r>
              <a:rPr lang="en-US" sz="1600" b="1" dirty="0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001001111110011111100111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/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Examine the content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96121" y="4114336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 dirty="0"/>
                <a:t>Symbol nr = </a:t>
              </a:r>
              <a:r>
                <a:rPr lang="en-US" sz="1400" b="1" u="sng" dirty="0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530661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55973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</a:t>
            </a:r>
            <a:r>
              <a:rPr lang="en-US" sz="1600" dirty="0"/>
              <a:t> which is the case for </a:t>
            </a:r>
            <a:r>
              <a:rPr lang="en-US" sz="1600" b="1" dirty="0"/>
              <a:t>2/pi phase shift </a:t>
            </a:r>
            <a:r>
              <a:rPr lang="en-US" sz="1600" dirty="0"/>
              <a:t>when sinewaves (</a:t>
            </a:r>
            <a:r>
              <a:rPr lang="en-US" sz="1600" b="1" dirty="0"/>
              <a:t>sinus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541360"/>
            <a:ext cx="1092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Such modulation of signal is called </a:t>
            </a:r>
            <a:r>
              <a:rPr lang="en-US" b="1" dirty="0"/>
              <a:t>q</a:t>
            </a:r>
            <a:r>
              <a:rPr lang="en-US" sz="1800" b="1" dirty="0"/>
              <a:t>uadrature modulation. </a:t>
            </a:r>
            <a:r>
              <a:rPr lang="en-US" sz="1800" dirty="0"/>
              <a:t>To see why play with bellow interactive plots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684591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251435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7258E0-261A-4A18-88B1-6ADECDD6ACBE}"/>
              </a:ext>
            </a:extLst>
          </p:cNvPr>
          <p:cNvSpPr txBox="1"/>
          <p:nvPr/>
        </p:nvSpPr>
        <p:spPr>
          <a:xfrm>
            <a:off x="428444" y="6460226"/>
            <a:ext cx="1082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2_OrthogonalSinewavesAmplitudeModulation\1_SingleFrequency\2_TwoSineWaves\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InteractivePresentations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5620915" y="404650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3660439"/>
            <a:ext cx="439163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left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500" dirty="0">
                <a:latin typeface="+mj-lt"/>
              </a:rPr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r>
              <a:rPr lang="en-US" sz="1500" dirty="0">
                <a:latin typeface="+mj-lt"/>
              </a:rPr>
              <a:t>to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latin typeface="+mj-lt"/>
              </a:rPr>
              <a:t>             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2.4_ModDemod_RealChannel_Constelations_Colors.py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</a:rPr>
              <a:t>2. Modify script to plot each amplitude with unique color</a:t>
            </a: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    Hint: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3. Generate missing figures (see below) and count errors one should expected during Rx decoding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0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 =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 dirty="0"/>
              <a:t> amplitude </a:t>
            </a:r>
            <a:r>
              <a:rPr lang="en-US" sz="1600" dirty="0" err="1"/>
              <a:t>maping</a:t>
            </a:r>
            <a:r>
              <a:rPr lang="en-US" sz="1600" dirty="0"/>
              <a:t>\</a:t>
            </a:r>
            <a:r>
              <a:rPr lang="en-US" sz="1600" dirty="0" err="1"/>
              <a:t>demaping</a:t>
            </a:r>
            <a:r>
              <a:rPr lang="en-US" sz="1600" dirty="0"/>
              <a:t> functions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239248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2721907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4792206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7182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7603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6698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Ortho</a:t>
                </a:r>
                <a:r>
                  <a:rPr lang="en-US" sz="1400" dirty="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Summary</a:t>
            </a:r>
          </a:p>
          <a:p>
            <a:r>
              <a:rPr lang="en-US" sz="1600" dirty="0"/>
              <a:t>In the last exercise we made data transmission we used two orthogonal sinewaves of the same frequency. </a:t>
            </a:r>
          </a:p>
          <a:p>
            <a:r>
              <a:rPr lang="en-US" altLang="en-US" sz="1600" dirty="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/>
              <a:t>was proportional to number of time slots (two number per slot, one for cosines second for sinus). </a:t>
            </a:r>
          </a:p>
          <a:p>
            <a:r>
              <a:rPr lang="en-US" sz="1600" dirty="0"/>
              <a:t>One time slot corresponded to single period of sinewave. </a:t>
            </a:r>
          </a:p>
          <a:p>
            <a:endParaRPr lang="en-US" sz="1600" dirty="0"/>
          </a:p>
          <a:p>
            <a:r>
              <a:rPr lang="en-US" sz="1600" b="1" dirty="0"/>
              <a:t>Observation</a:t>
            </a:r>
          </a:p>
          <a:p>
            <a:r>
              <a:rPr lang="en-US" sz="1600" dirty="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 dirty="0"/>
          </a:p>
          <a:p>
            <a:r>
              <a:rPr lang="en-US" sz="1600" b="1" dirty="0"/>
              <a:t>Motivation </a:t>
            </a:r>
          </a:p>
          <a:p>
            <a:r>
              <a:rPr lang="en-US" sz="1600" dirty="0"/>
              <a:t>To send more data via the same signal (channel)</a:t>
            </a:r>
          </a:p>
          <a:p>
            <a:endParaRPr lang="en-US" sz="1600" b="1" dirty="0"/>
          </a:p>
          <a:p>
            <a:r>
              <a:rPr lang="en-US" sz="1600" b="1" dirty="0"/>
              <a:t>Hypothesis </a:t>
            </a:r>
          </a:p>
          <a:p>
            <a:r>
              <a:rPr lang="en-US" sz="1600" dirty="0"/>
              <a:t>It I possible to transfer two or more sinewaves of different frequency via single signal in the way that hey do not interfere.</a:t>
            </a:r>
          </a:p>
          <a:p>
            <a:endParaRPr lang="en-US" sz="1600" dirty="0"/>
          </a:p>
          <a:p>
            <a:r>
              <a:rPr lang="en-US" sz="1600" b="1" dirty="0"/>
              <a:t>Experiments</a:t>
            </a:r>
          </a:p>
          <a:p>
            <a:r>
              <a:rPr lang="en-US" sz="1600" dirty="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cosinus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interactive presentation to evaluate frequencies orthogonal to “1”.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 composed </a:t>
            </a:r>
            <a:r>
              <a:rPr lang="en-US" sz="1800" dirty="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dirty="0"/>
              <a:t>decode amplitudes of sinusoids from Rx signal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54FE1-3A61-431A-8BEA-0C369C2C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4" y="1559157"/>
            <a:ext cx="4178061" cy="503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8005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quadrature modulation of</a:t>
            </a:r>
            <a:r>
              <a:rPr lang="en-US" dirty="0"/>
              <a:t> </a:t>
            </a:r>
            <a:r>
              <a:rPr lang="en-US" sz="1800" dirty="0"/>
              <a:t>two orthogonal frequencies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demodulate signal which consists of</a:t>
            </a:r>
            <a:r>
              <a:rPr lang="en-US" dirty="0"/>
              <a:t> </a:t>
            </a:r>
            <a:r>
              <a:rPr lang="en-US" sz="1800" dirty="0"/>
              <a:t>two orthogonal quadrature modulated frequencies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9495</Words>
  <Application>Microsoft Office PowerPoint</Application>
  <PresentationFormat>Widescreen</PresentationFormat>
  <Paragraphs>1793</Paragraphs>
  <Slides>108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FFT - iFFT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Dreszer, Jakub (Nokia - PL/Krakow)</cp:lastModifiedBy>
  <cp:revision>139</cp:revision>
  <dcterms:created xsi:type="dcterms:W3CDTF">2022-05-17T08:27:47Z</dcterms:created>
  <dcterms:modified xsi:type="dcterms:W3CDTF">2022-07-11T14:50:26Z</dcterms:modified>
</cp:coreProperties>
</file>